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59" r:id="rId6"/>
    <p:sldId id="260" r:id="rId7"/>
    <p:sldId id="283" r:id="rId8"/>
    <p:sldId id="284" r:id="rId9"/>
    <p:sldId id="261" r:id="rId10"/>
    <p:sldId id="262" r:id="rId11"/>
    <p:sldId id="263" r:id="rId12"/>
    <p:sldId id="264" r:id="rId13"/>
    <p:sldId id="265" r:id="rId14"/>
    <p:sldId id="266" r:id="rId15"/>
    <p:sldId id="285" r:id="rId16"/>
    <p:sldId id="28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10080625" cy="9001125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5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867" y="72"/>
      </p:cViewPr>
      <p:guideLst>
        <p:guide orient="horz" pos="2835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6048" y="2790349"/>
            <a:ext cx="856853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094" y="5040630"/>
            <a:ext cx="7056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031" y="2070259"/>
            <a:ext cx="438507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1522" y="2070259"/>
            <a:ext cx="438507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522395" y="636080"/>
            <a:ext cx="0" cy="7875984"/>
          </a:xfrm>
          <a:custGeom>
            <a:avLst/>
            <a:gdLst/>
            <a:ahLst/>
            <a:cxnLst/>
            <a:rect l="l" t="t" r="r" b="b"/>
            <a:pathLst>
              <a:path h="8001000">
                <a:moveTo>
                  <a:pt x="0" y="0"/>
                </a:moveTo>
                <a:lnTo>
                  <a:pt x="0" y="80010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4032" y="360045"/>
            <a:ext cx="907256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032" y="2070259"/>
            <a:ext cx="907256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7413" y="8371047"/>
            <a:ext cx="3225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031" y="8371047"/>
            <a:ext cx="23185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60563" y="8400343"/>
            <a:ext cx="103419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XMLHttpRequest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eveloper.mozilla.org/en-US/docs/Web/API/Fetch_API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4" y="14028"/>
            <a:ext cx="10052701" cy="898709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1</a:t>
            </a:fld>
            <a:endParaRPr spc="-5" dirty="0"/>
          </a:p>
        </p:txBody>
      </p:sp>
      <p:sp>
        <p:nvSpPr>
          <p:cNvPr id="9" name="Rectangle 8"/>
          <p:cNvSpPr/>
          <p:nvPr/>
        </p:nvSpPr>
        <p:spPr>
          <a:xfrm>
            <a:off x="0" y="7777162"/>
            <a:ext cx="2449512" cy="1223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755" y="734342"/>
            <a:ext cx="184344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Instructor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Notes: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3" y="15942"/>
            <a:ext cx="10052078" cy="8967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10</a:t>
            </a:fld>
            <a:endParaRPr spc="-5" dirty="0"/>
          </a:p>
        </p:txBody>
      </p:sp>
      <p:sp>
        <p:nvSpPr>
          <p:cNvPr id="9" name="Rectangle 8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755" y="734342"/>
            <a:ext cx="184344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Instructor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Notes: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47" y="-1"/>
            <a:ext cx="10052078" cy="900112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11</a:t>
            </a:fld>
            <a:endParaRPr spc="-5" dirty="0"/>
          </a:p>
        </p:txBody>
      </p:sp>
      <p:sp>
        <p:nvSpPr>
          <p:cNvPr id="9" name="Rectangle 8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0080000" cy="900112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12</a:t>
            </a:fld>
            <a:endParaRPr spc="-5" dirty="0"/>
          </a:p>
        </p:txBody>
      </p:sp>
      <p:sp>
        <p:nvSpPr>
          <p:cNvPr id="9" name="Rectangle 8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8" y="15303"/>
            <a:ext cx="10052078" cy="898582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13</a:t>
            </a:fld>
            <a:endParaRPr spc="-5" dirty="0"/>
          </a:p>
        </p:txBody>
      </p:sp>
      <p:sp>
        <p:nvSpPr>
          <p:cNvPr id="9" name="Rectangle 8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50" y="13107"/>
            <a:ext cx="10053477" cy="898801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14</a:t>
            </a:fld>
            <a:endParaRPr spc="-5" dirty="0"/>
          </a:p>
        </p:txBody>
      </p:sp>
      <p:sp>
        <p:nvSpPr>
          <p:cNvPr id="10" name="Rectangle 9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01912" y="385762"/>
            <a:ext cx="7478713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slide demonstrates different </a:t>
            </a:r>
            <a:r>
              <a:rPr lang="en-US" sz="2400" dirty="0" err="1"/>
              <a:t>RESTful</a:t>
            </a:r>
            <a:r>
              <a:rPr lang="en-US" sz="2400" dirty="0"/>
              <a:t> URLs with respect to different HTTP methods.</a:t>
            </a:r>
          </a:p>
          <a:p>
            <a:r>
              <a:rPr lang="en-US" sz="2400" dirty="0"/>
              <a:t>Demo: </a:t>
            </a:r>
            <a:r>
              <a:rPr lang="en-US" sz="2400" dirty="0" err="1"/>
              <a:t>SpringRESTWebServices</a:t>
            </a:r>
            <a:r>
              <a:rPr lang="en-US" sz="2400" dirty="0"/>
              <a:t> can be used as a reference.</a:t>
            </a:r>
          </a:p>
          <a:p>
            <a:r>
              <a:rPr lang="en-US" sz="2400" dirty="0"/>
              <a:t>Note: At times if the HTTP Get is used over a couple of </a:t>
            </a:r>
            <a:r>
              <a:rPr lang="en-US" sz="2400" dirty="0" err="1"/>
              <a:t>RestController</a:t>
            </a:r>
            <a:r>
              <a:rPr lang="en-US" sz="2400" dirty="0"/>
              <a:t> methods it has to be combined with URL  patterns to create unique identifications.</a:t>
            </a:r>
          </a:p>
          <a:p>
            <a:r>
              <a:rPr lang="en-US" sz="2400" dirty="0"/>
              <a:t>In the above slide first URL pattern demonstrates : HTTP Get method to fetch all country details.</a:t>
            </a:r>
          </a:p>
          <a:p>
            <a:r>
              <a:rPr lang="en-US" sz="2400" dirty="0"/>
              <a:t>Similarly if details for a particular country need to be fetched then the country id can be appended in URL and  extracted via the @</a:t>
            </a:r>
            <a:r>
              <a:rPr lang="en-US" sz="2400" dirty="0" err="1"/>
              <a:t>PathVariable</a:t>
            </a:r>
            <a:endParaRPr lang="en-US" sz="2400" dirty="0"/>
          </a:p>
          <a:p>
            <a:r>
              <a:rPr lang="en-US" sz="2400" dirty="0"/>
              <a:t>http://localhost:9090/SpringRESTWebServices/rest/countries/3 -&gt; With this URL country details are fetched for  country Id = 3</a:t>
            </a:r>
          </a:p>
          <a:p>
            <a:r>
              <a:rPr lang="en-US" sz="2400" dirty="0"/>
              <a:t>The second URL pattern demonstrates : HTTP Post method to create a new country</a:t>
            </a:r>
          </a:p>
          <a:p>
            <a:r>
              <a:rPr lang="en-US" sz="2400" dirty="0"/>
              <a:t>The third URL pattern demonstrates : HTTP Delete method to delete an existing country</a:t>
            </a:r>
          </a:p>
          <a:p>
            <a:r>
              <a:rPr lang="en-US" sz="2400" dirty="0"/>
              <a:t>Note: As HTML supports only Get and Post methods for the method attribute in the form tag; we also need to  map the HTTP PUT(update) and HTTP DELETE (delete) methods to update and delete the resources  respectively.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0950" y="853411"/>
            <a:ext cx="7015162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For this Spring provides us with a Filter-mapping which is to be given in web.xml file:</a:t>
            </a:r>
          </a:p>
          <a:p>
            <a:r>
              <a:rPr lang="en-US" sz="2000" dirty="0"/>
              <a:t>&lt;filter&gt;</a:t>
            </a:r>
          </a:p>
          <a:p>
            <a:r>
              <a:rPr lang="en-US" sz="2000" dirty="0"/>
              <a:t>&lt;filter-name&gt;</a:t>
            </a:r>
            <a:r>
              <a:rPr lang="en-US" sz="2000" dirty="0" err="1"/>
              <a:t>httpMethodFilter</a:t>
            </a:r>
            <a:r>
              <a:rPr lang="en-US" sz="2000" dirty="0"/>
              <a:t>&lt;/filter-name&gt;</a:t>
            </a:r>
          </a:p>
          <a:p>
            <a:r>
              <a:rPr lang="en-US" sz="2000" dirty="0"/>
              <a:t>&lt;filter-class&gt;</a:t>
            </a:r>
            <a:r>
              <a:rPr lang="en-US" sz="2000" dirty="0" err="1"/>
              <a:t>org.springframework.web.filter.HiddenHttpMethodFilter</a:t>
            </a:r>
            <a:r>
              <a:rPr lang="en-US" sz="2000" dirty="0"/>
              <a:t>&lt;/filter-class&gt;</a:t>
            </a:r>
          </a:p>
          <a:p>
            <a:r>
              <a:rPr lang="en-US" sz="2000" dirty="0"/>
              <a:t>&lt;/filter&gt;</a:t>
            </a:r>
          </a:p>
          <a:p>
            <a:r>
              <a:rPr lang="en-US" sz="2000" dirty="0"/>
              <a:t>&lt;filter-mapping&gt;</a:t>
            </a:r>
          </a:p>
          <a:p>
            <a:r>
              <a:rPr lang="en-US" sz="2000" dirty="0"/>
              <a:t>&lt;filter-name&gt;</a:t>
            </a:r>
            <a:r>
              <a:rPr lang="en-US" sz="2000" dirty="0" err="1"/>
              <a:t>httpMethodFilter</a:t>
            </a:r>
            <a:r>
              <a:rPr lang="en-US" sz="2000" dirty="0"/>
              <a:t>&lt;/filter-name&gt;</a:t>
            </a:r>
          </a:p>
          <a:p>
            <a:r>
              <a:rPr lang="en-US" sz="2000" dirty="0"/>
              <a:t>&lt;</a:t>
            </a:r>
            <a:r>
              <a:rPr lang="en-US" sz="2000" dirty="0" err="1"/>
              <a:t>servlet</a:t>
            </a:r>
            <a:r>
              <a:rPr lang="en-US" sz="2000" dirty="0"/>
              <a:t>-name&gt;dispatcher&lt;/</a:t>
            </a:r>
            <a:r>
              <a:rPr lang="en-US" sz="2000" dirty="0" err="1"/>
              <a:t>servlet</a:t>
            </a:r>
            <a:r>
              <a:rPr lang="en-US" sz="2000" dirty="0"/>
              <a:t>-name&gt;</a:t>
            </a:r>
          </a:p>
          <a:p>
            <a:r>
              <a:rPr lang="en-US" sz="2000" dirty="0"/>
              <a:t>&lt;/filter-mapping&gt;</a:t>
            </a:r>
          </a:p>
          <a:p>
            <a:endParaRPr lang="en-US" sz="2000" dirty="0"/>
          </a:p>
          <a:p>
            <a:r>
              <a:rPr lang="en-US" sz="2000" dirty="0"/>
              <a:t>By using this Spring in-built filter the different methods of HTTP specification will be mapped to their  actual HTTP implementations.</a:t>
            </a:r>
          </a:p>
          <a:p>
            <a:r>
              <a:rPr lang="en-US" sz="2000" dirty="0"/>
              <a:t>Here the filter will be intercepted for all the requests coming to </a:t>
            </a:r>
            <a:r>
              <a:rPr lang="en-US" sz="2000" dirty="0" err="1"/>
              <a:t>DispatcherServlet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Also in the JSP pages for updating and deleting a country need to pass a HTML hidden parameter : For  example</a:t>
            </a:r>
          </a:p>
          <a:p>
            <a:endParaRPr lang="en-US" sz="2000" dirty="0"/>
          </a:p>
          <a:p>
            <a:r>
              <a:rPr lang="en-US" sz="2000" dirty="0"/>
              <a:t>&lt;input type="hidden" name="_method" value="delete"/&gt; to pass the “real” HTTP method to Spring  Rest Controller.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8" y="15303"/>
            <a:ext cx="10052078" cy="898582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17</a:t>
            </a:fld>
            <a:endParaRPr spc="-5" dirty="0"/>
          </a:p>
        </p:txBody>
      </p:sp>
      <p:sp>
        <p:nvSpPr>
          <p:cNvPr id="9" name="Rectangle 8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755" y="734342"/>
            <a:ext cx="184344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Instructor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Notes: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47" y="-1"/>
            <a:ext cx="10052078" cy="900112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18</a:t>
            </a:fld>
            <a:endParaRPr spc="-5" dirty="0"/>
          </a:p>
        </p:txBody>
      </p:sp>
      <p:sp>
        <p:nvSpPr>
          <p:cNvPr id="9" name="Rectangle 8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8" y="15303"/>
            <a:ext cx="10052078" cy="898582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19</a:t>
            </a:fld>
            <a:endParaRPr spc="-5" dirty="0"/>
          </a:p>
        </p:txBody>
      </p:sp>
      <p:sp>
        <p:nvSpPr>
          <p:cNvPr id="9" name="Rectangle 8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755" y="734342"/>
            <a:ext cx="184344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Instructor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Notes: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780" y="15013"/>
            <a:ext cx="10053964" cy="8986112"/>
            <a:chOff x="1863851" y="611123"/>
            <a:chExt cx="4658995" cy="34963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3851" y="611123"/>
              <a:ext cx="4658867" cy="34960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63851" y="611123"/>
              <a:ext cx="4658995" cy="3496310"/>
            </a:xfrm>
            <a:custGeom>
              <a:avLst/>
              <a:gdLst/>
              <a:ahLst/>
              <a:cxnLst/>
              <a:rect l="l" t="t" r="r" b="b"/>
              <a:pathLst>
                <a:path w="4658995" h="3496310">
                  <a:moveTo>
                    <a:pt x="0" y="3496055"/>
                  </a:moveTo>
                  <a:lnTo>
                    <a:pt x="4658867" y="3496055"/>
                  </a:lnTo>
                  <a:lnTo>
                    <a:pt x="4658867" y="0"/>
                  </a:lnTo>
                  <a:lnTo>
                    <a:pt x="0" y="0"/>
                  </a:lnTo>
                  <a:lnTo>
                    <a:pt x="0" y="349605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2</a:t>
            </a:fld>
            <a:endParaRPr spc="-5" dirty="0"/>
          </a:p>
        </p:txBody>
      </p:sp>
      <p:sp>
        <p:nvSpPr>
          <p:cNvPr id="9" name="Rectangle 8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755" y="734342"/>
            <a:ext cx="184344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Instructor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Notes: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8" y="15303"/>
            <a:ext cx="10052078" cy="898582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20</a:t>
            </a:fld>
            <a:endParaRPr spc="-5" dirty="0"/>
          </a:p>
        </p:txBody>
      </p:sp>
      <p:sp>
        <p:nvSpPr>
          <p:cNvPr id="10" name="Rectangle 9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3" y="15303"/>
            <a:ext cx="10052078" cy="898582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998425" y="4324290"/>
            <a:ext cx="596063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Reference :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https://developer.mozilla.org/en-US/docs/Web/HTTP/CORS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21</a:t>
            </a:fld>
            <a:endParaRPr spc="-5" dirty="0"/>
          </a:p>
        </p:txBody>
      </p:sp>
      <p:sp>
        <p:nvSpPr>
          <p:cNvPr id="10" name="Rectangle 9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755" y="734342"/>
            <a:ext cx="184344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Instructor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Notes: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8" y="15303"/>
            <a:ext cx="10052078" cy="898582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22</a:t>
            </a:fld>
            <a:endParaRPr spc="-5" dirty="0"/>
          </a:p>
        </p:txBody>
      </p:sp>
      <p:sp>
        <p:nvSpPr>
          <p:cNvPr id="10" name="Rectangle 9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755" y="734342"/>
            <a:ext cx="184344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Instructor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Notes: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8" y="15303"/>
            <a:ext cx="10052078" cy="898582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23</a:t>
            </a:fld>
            <a:endParaRPr spc="-5" dirty="0"/>
          </a:p>
        </p:txBody>
      </p:sp>
      <p:sp>
        <p:nvSpPr>
          <p:cNvPr id="10" name="Rectangle 9"/>
          <p:cNvSpPr/>
          <p:nvPr/>
        </p:nvSpPr>
        <p:spPr>
          <a:xfrm>
            <a:off x="0" y="7510973"/>
            <a:ext cx="10080625" cy="1490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latin typeface="Arial"/>
                <a:cs typeface="Arial"/>
              </a:rPr>
              <a:t>Reference :</a:t>
            </a:r>
            <a:r>
              <a:rPr lang="en-US" spc="-20" dirty="0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https://developer.mozilla.org/en-US/docs/Web/HTTP/CORS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lang="en-US" dirty="0">
                <a:latin typeface="Arial"/>
                <a:cs typeface="Arial"/>
              </a:rPr>
              <a:t>The </a:t>
            </a:r>
            <a:r>
              <a:rPr lang="en-US" spc="-5" dirty="0">
                <a:latin typeface="Arial"/>
                <a:cs typeface="Arial"/>
              </a:rPr>
              <a:t>CORS mechanism supports secure </a:t>
            </a:r>
            <a:r>
              <a:rPr lang="en-US" dirty="0">
                <a:latin typeface="Arial"/>
                <a:cs typeface="Arial"/>
              </a:rPr>
              <a:t>cross-domain </a:t>
            </a:r>
            <a:r>
              <a:rPr lang="en-US" spc="-5" dirty="0">
                <a:latin typeface="Arial"/>
                <a:cs typeface="Arial"/>
              </a:rPr>
              <a:t>requests and data  transfers </a:t>
            </a:r>
            <a:r>
              <a:rPr lang="en-US" spc="-10" dirty="0">
                <a:latin typeface="Arial"/>
                <a:cs typeface="Arial"/>
              </a:rPr>
              <a:t>between </a:t>
            </a:r>
            <a:r>
              <a:rPr lang="en-US" spc="-5" dirty="0">
                <a:latin typeface="Arial"/>
                <a:cs typeface="Arial"/>
              </a:rPr>
              <a:t>browsers and </a:t>
            </a:r>
            <a:r>
              <a:rPr lang="en-US" spc="-10" dirty="0">
                <a:latin typeface="Arial"/>
                <a:cs typeface="Arial"/>
              </a:rPr>
              <a:t>web </a:t>
            </a:r>
            <a:r>
              <a:rPr lang="en-US" spc="-5" dirty="0">
                <a:latin typeface="Arial"/>
                <a:cs typeface="Arial"/>
              </a:rPr>
              <a:t>servers. Modern browsers use CORS </a:t>
            </a:r>
            <a:r>
              <a:rPr lang="en-US" spc="-10" dirty="0">
                <a:latin typeface="Arial"/>
                <a:cs typeface="Arial"/>
              </a:rPr>
              <a:t>in  </a:t>
            </a:r>
            <a:r>
              <a:rPr lang="en-US" spc="-5" dirty="0">
                <a:latin typeface="Arial"/>
                <a:cs typeface="Arial"/>
              </a:rPr>
              <a:t>an </a:t>
            </a:r>
            <a:r>
              <a:rPr lang="en-US" spc="-10" dirty="0">
                <a:latin typeface="Arial"/>
                <a:cs typeface="Arial"/>
              </a:rPr>
              <a:t>API </a:t>
            </a:r>
            <a:r>
              <a:rPr lang="en-US" spc="-5" dirty="0">
                <a:latin typeface="Arial"/>
                <a:cs typeface="Arial"/>
              </a:rPr>
              <a:t>container such as </a:t>
            </a:r>
            <a:r>
              <a:rPr lang="en-US" u="sng" spc="-5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XMLHttpRequest</a:t>
            </a:r>
            <a:r>
              <a:rPr lang="en-US" spc="-5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 </a:t>
            </a:r>
            <a:r>
              <a:rPr lang="en-US" spc="-5" dirty="0">
                <a:latin typeface="Arial"/>
                <a:cs typeface="Arial"/>
              </a:rPr>
              <a:t>or </a:t>
            </a:r>
            <a:r>
              <a:rPr lang="en-US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Fetch</a:t>
            </a:r>
            <a:r>
              <a:rPr lang="en-US" spc="-5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 </a:t>
            </a:r>
            <a:r>
              <a:rPr lang="en-US" spc="-5" dirty="0">
                <a:latin typeface="Arial"/>
                <a:cs typeface="Arial"/>
              </a:rPr>
              <a:t>to help mitigate the </a:t>
            </a:r>
            <a:r>
              <a:rPr lang="en-US" dirty="0">
                <a:latin typeface="Arial"/>
                <a:cs typeface="Arial"/>
              </a:rPr>
              <a:t>risks  </a:t>
            </a:r>
            <a:r>
              <a:rPr lang="en-US" spc="-5" dirty="0">
                <a:latin typeface="Arial"/>
                <a:cs typeface="Arial"/>
              </a:rPr>
              <a:t>of cross-origin </a:t>
            </a:r>
            <a:r>
              <a:rPr lang="en-US" dirty="0">
                <a:latin typeface="Arial"/>
                <a:cs typeface="Arial"/>
              </a:rPr>
              <a:t>HTTP</a:t>
            </a:r>
            <a:r>
              <a:rPr lang="en-US" spc="-40" dirty="0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requests.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3" y="15942"/>
            <a:ext cx="10052078" cy="8967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24</a:t>
            </a:fld>
            <a:endParaRPr spc="-5" dirty="0"/>
          </a:p>
        </p:txBody>
      </p:sp>
      <p:sp>
        <p:nvSpPr>
          <p:cNvPr id="9" name="Rectangle 8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755" y="734342"/>
            <a:ext cx="184344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Instructor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Notes: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3" y="15942"/>
            <a:ext cx="10052078" cy="8967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25</a:t>
            </a:fld>
            <a:endParaRPr spc="-5" dirty="0"/>
          </a:p>
        </p:txBody>
      </p:sp>
      <p:sp>
        <p:nvSpPr>
          <p:cNvPr id="9" name="Rectangle 8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8" y="15303"/>
            <a:ext cx="10052078" cy="898582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26</a:t>
            </a:fld>
            <a:endParaRPr spc="-5" dirty="0"/>
          </a:p>
        </p:txBody>
      </p:sp>
      <p:sp>
        <p:nvSpPr>
          <p:cNvPr id="9" name="Rectangle 8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0052668" cy="90011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27</a:t>
            </a:fld>
            <a:endParaRPr spc="-5" dirty="0"/>
          </a:p>
        </p:txBody>
      </p:sp>
      <p:sp>
        <p:nvSpPr>
          <p:cNvPr id="10" name="Rectangle 9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755" y="734342"/>
            <a:ext cx="184344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Instructor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Notes: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0" y="15639"/>
            <a:ext cx="10053688" cy="896951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28</a:t>
            </a:fld>
            <a:endParaRPr spc="-5" dirty="0"/>
          </a:p>
        </p:txBody>
      </p:sp>
      <p:sp>
        <p:nvSpPr>
          <p:cNvPr id="10" name="Rectangle 9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47" y="-1"/>
            <a:ext cx="10052078" cy="90011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998425" y="4324290"/>
            <a:ext cx="165303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Add the notes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here.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29</a:t>
            </a:fld>
            <a:endParaRPr spc="-5" dirty="0"/>
          </a:p>
        </p:txBody>
      </p:sp>
      <p:sp>
        <p:nvSpPr>
          <p:cNvPr id="10" name="Rectangle 9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755" y="734342"/>
            <a:ext cx="184344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Instructor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Notes: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8" y="15942"/>
            <a:ext cx="10052078" cy="896791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3</a:t>
            </a:fld>
            <a:endParaRPr spc="-5" dirty="0"/>
          </a:p>
        </p:txBody>
      </p:sp>
      <p:sp>
        <p:nvSpPr>
          <p:cNvPr id="10" name="Rectangle 9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5865" y="734341"/>
            <a:ext cx="1857448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Instructor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Notes: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Question 1: Option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1,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latin typeface="Arial"/>
                <a:cs typeface="Arial"/>
              </a:rPr>
              <a:t>Question 2: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True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3" y="15303"/>
            <a:ext cx="10052078" cy="898582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30</a:t>
            </a:fld>
            <a:endParaRPr spc="-5" dirty="0"/>
          </a:p>
        </p:txBody>
      </p:sp>
      <p:sp>
        <p:nvSpPr>
          <p:cNvPr id="10" name="Rectangle 9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5867" y="734341"/>
            <a:ext cx="2009591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Instructor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Notes: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Question 3: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@Produces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3" y="15942"/>
            <a:ext cx="10052078" cy="896791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31</a:t>
            </a:fld>
            <a:endParaRPr spc="-5" dirty="0"/>
          </a:p>
        </p:txBody>
      </p:sp>
      <p:sp>
        <p:nvSpPr>
          <p:cNvPr id="10" name="Rectangle 9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5712" y="690562"/>
            <a:ext cx="7319962" cy="6501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endParaRPr lang="en-US" spc="-1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endParaRPr lang="en-US" spc="-1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pc="-10" dirty="0">
                <a:latin typeface="Arial"/>
                <a:cs typeface="Arial"/>
              </a:rPr>
              <a:t>Spring’s annotation </a:t>
            </a:r>
            <a:r>
              <a:rPr lang="en-US" spc="-5" dirty="0">
                <a:latin typeface="Arial"/>
                <a:cs typeface="Arial"/>
              </a:rPr>
              <a:t>based </a:t>
            </a:r>
            <a:r>
              <a:rPr lang="en-US" spc="-10" dirty="0">
                <a:latin typeface="Arial"/>
                <a:cs typeface="Arial"/>
              </a:rPr>
              <a:t>MVC </a:t>
            </a:r>
            <a:r>
              <a:rPr lang="en-US" spc="-5" dirty="0">
                <a:latin typeface="Arial"/>
                <a:cs typeface="Arial"/>
              </a:rPr>
              <a:t>framework simplifies the process of creating  </a:t>
            </a:r>
            <a:r>
              <a:rPr lang="en-US" spc="-5" dirty="0" err="1">
                <a:latin typeface="Arial"/>
                <a:cs typeface="Arial"/>
              </a:rPr>
              <a:t>RESTful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web </a:t>
            </a:r>
            <a:r>
              <a:rPr lang="en-US" spc="-5" dirty="0">
                <a:latin typeface="Arial"/>
                <a:cs typeface="Arial"/>
              </a:rPr>
              <a:t>services. </a:t>
            </a:r>
            <a:r>
              <a:rPr lang="en-US" dirty="0">
                <a:latin typeface="Arial"/>
                <a:cs typeface="Arial"/>
              </a:rPr>
              <a:t>The key </a:t>
            </a:r>
            <a:r>
              <a:rPr lang="en-US" spc="-5" dirty="0">
                <a:latin typeface="Arial"/>
                <a:cs typeface="Arial"/>
              </a:rPr>
              <a:t>difference </a:t>
            </a:r>
            <a:r>
              <a:rPr lang="en-US" spc="-10" dirty="0">
                <a:latin typeface="Arial"/>
                <a:cs typeface="Arial"/>
              </a:rPr>
              <a:t>between </a:t>
            </a:r>
            <a:r>
              <a:rPr lang="en-US" spc="-5" dirty="0">
                <a:latin typeface="Arial"/>
                <a:cs typeface="Arial"/>
              </a:rPr>
              <a:t>a traditional Spring </a:t>
            </a:r>
            <a:r>
              <a:rPr lang="en-US" spc="-10" dirty="0">
                <a:latin typeface="Arial"/>
                <a:cs typeface="Arial"/>
              </a:rPr>
              <a:t>MVC  </a:t>
            </a:r>
            <a:r>
              <a:rPr lang="en-US" spc="-5" dirty="0">
                <a:latin typeface="Arial"/>
                <a:cs typeface="Arial"/>
              </a:rPr>
              <a:t>controller and the </a:t>
            </a:r>
            <a:r>
              <a:rPr lang="en-US" spc="-5" dirty="0" err="1">
                <a:latin typeface="Arial"/>
                <a:cs typeface="Arial"/>
              </a:rPr>
              <a:t>RESTful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web </a:t>
            </a:r>
            <a:r>
              <a:rPr lang="en-US" spc="-5" dirty="0">
                <a:latin typeface="Arial"/>
                <a:cs typeface="Arial"/>
              </a:rPr>
              <a:t>service controller is the </a:t>
            </a:r>
            <a:r>
              <a:rPr lang="en-US" spc="-10" dirty="0">
                <a:latin typeface="Arial"/>
                <a:cs typeface="Arial"/>
              </a:rPr>
              <a:t>way </a:t>
            </a:r>
            <a:r>
              <a:rPr lang="en-US" spc="-5" dirty="0">
                <a:latin typeface="Arial"/>
                <a:cs typeface="Arial"/>
              </a:rPr>
              <a:t>the </a:t>
            </a:r>
            <a:r>
              <a:rPr lang="en-US" dirty="0">
                <a:latin typeface="Arial"/>
                <a:cs typeface="Arial"/>
              </a:rPr>
              <a:t>HTTP  </a:t>
            </a:r>
            <a:r>
              <a:rPr lang="en-US" spc="-5" dirty="0">
                <a:latin typeface="Arial"/>
                <a:cs typeface="Arial"/>
              </a:rPr>
              <a:t>response body is created. </a:t>
            </a:r>
            <a:r>
              <a:rPr lang="en-US" dirty="0">
                <a:latin typeface="Arial"/>
                <a:cs typeface="Arial"/>
              </a:rPr>
              <a:t>While </a:t>
            </a:r>
            <a:r>
              <a:rPr lang="en-US" spc="-5" dirty="0">
                <a:latin typeface="Arial"/>
                <a:cs typeface="Arial"/>
              </a:rPr>
              <a:t>the traditional </a:t>
            </a:r>
            <a:r>
              <a:rPr lang="en-US" spc="-10" dirty="0">
                <a:latin typeface="Arial"/>
                <a:cs typeface="Arial"/>
              </a:rPr>
              <a:t>MVC </a:t>
            </a:r>
            <a:r>
              <a:rPr lang="en-US" spc="-5" dirty="0">
                <a:latin typeface="Arial"/>
                <a:cs typeface="Arial"/>
              </a:rPr>
              <a:t>controller relies on the  View </a:t>
            </a:r>
            <a:r>
              <a:rPr lang="en-US" spc="-10" dirty="0">
                <a:latin typeface="Arial"/>
                <a:cs typeface="Arial"/>
              </a:rPr>
              <a:t>technology, </a:t>
            </a:r>
            <a:r>
              <a:rPr lang="en-US" spc="-5" dirty="0">
                <a:latin typeface="Arial"/>
                <a:cs typeface="Arial"/>
              </a:rPr>
              <a:t>the </a:t>
            </a:r>
            <a:r>
              <a:rPr lang="en-US" spc="-5" dirty="0" err="1">
                <a:latin typeface="Arial"/>
                <a:cs typeface="Arial"/>
              </a:rPr>
              <a:t>RESTful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web </a:t>
            </a:r>
            <a:r>
              <a:rPr lang="en-US" spc="-5" dirty="0">
                <a:latin typeface="Arial"/>
                <a:cs typeface="Arial"/>
              </a:rPr>
              <a:t>service controller simply returns the object  and the object data is </a:t>
            </a:r>
            <a:r>
              <a:rPr lang="en-US" spc="-10" dirty="0">
                <a:latin typeface="Arial"/>
                <a:cs typeface="Arial"/>
              </a:rPr>
              <a:t>written </a:t>
            </a:r>
            <a:r>
              <a:rPr lang="en-US" spc="-5" dirty="0">
                <a:latin typeface="Arial"/>
                <a:cs typeface="Arial"/>
              </a:rPr>
              <a:t>directly to the </a:t>
            </a:r>
            <a:r>
              <a:rPr lang="en-US" dirty="0">
                <a:latin typeface="Arial"/>
                <a:cs typeface="Arial"/>
              </a:rPr>
              <a:t>HTTP </a:t>
            </a:r>
            <a:r>
              <a:rPr lang="en-US" spc="-5" dirty="0">
                <a:latin typeface="Arial"/>
                <a:cs typeface="Arial"/>
              </a:rPr>
              <a:t>response as</a:t>
            </a:r>
            <a:r>
              <a:rPr lang="en-US" spc="-30" dirty="0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JSON/XML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b="1" spc="-5" dirty="0">
                <a:latin typeface="Arial"/>
                <a:cs typeface="Arial"/>
              </a:rPr>
              <a:t>Spring </a:t>
            </a:r>
            <a:r>
              <a:rPr lang="en-US" b="1" dirty="0">
                <a:latin typeface="Arial"/>
                <a:cs typeface="Arial"/>
              </a:rPr>
              <a:t>MVC </a:t>
            </a:r>
            <a:r>
              <a:rPr lang="en-US" b="1" spc="-10" dirty="0">
                <a:latin typeface="Arial"/>
                <a:cs typeface="Arial"/>
              </a:rPr>
              <a:t>REST</a:t>
            </a:r>
            <a:r>
              <a:rPr lang="en-US" b="1" spc="5" dirty="0">
                <a:latin typeface="Arial"/>
                <a:cs typeface="Arial"/>
              </a:rPr>
              <a:t> </a:t>
            </a:r>
            <a:r>
              <a:rPr lang="en-US" b="1" spc="-5" dirty="0">
                <a:latin typeface="Arial"/>
                <a:cs typeface="Arial"/>
              </a:rPr>
              <a:t>Workflow</a:t>
            </a:r>
            <a:endParaRPr lang="en-US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latin typeface="Arial"/>
                <a:cs typeface="Arial"/>
              </a:rPr>
              <a:t>The </a:t>
            </a:r>
            <a:r>
              <a:rPr lang="en-US" spc="-5" dirty="0">
                <a:latin typeface="Arial"/>
                <a:cs typeface="Arial"/>
              </a:rPr>
              <a:t>following steps describe a </a:t>
            </a:r>
            <a:r>
              <a:rPr lang="en-US" spc="-10" dirty="0">
                <a:latin typeface="Arial"/>
                <a:cs typeface="Arial"/>
              </a:rPr>
              <a:t>typical </a:t>
            </a:r>
            <a:r>
              <a:rPr lang="en-US" spc="-5" dirty="0">
                <a:latin typeface="Arial"/>
                <a:cs typeface="Arial"/>
              </a:rPr>
              <a:t>Spring </a:t>
            </a:r>
            <a:r>
              <a:rPr lang="en-US" spc="-10" dirty="0">
                <a:latin typeface="Arial"/>
                <a:cs typeface="Arial"/>
              </a:rPr>
              <a:t>MVC REST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workflow:</a:t>
            </a:r>
            <a:endParaRPr lang="en-US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latin typeface="Arial"/>
                <a:cs typeface="Arial"/>
              </a:rPr>
              <a:t>The </a:t>
            </a:r>
            <a:r>
              <a:rPr lang="en-US" spc="-10" dirty="0">
                <a:latin typeface="Arial"/>
                <a:cs typeface="Arial"/>
              </a:rPr>
              <a:t>client </a:t>
            </a:r>
            <a:r>
              <a:rPr lang="en-US" spc="-5" dirty="0">
                <a:latin typeface="Arial"/>
                <a:cs typeface="Arial"/>
              </a:rPr>
              <a:t>sends a request to a </a:t>
            </a:r>
            <a:r>
              <a:rPr lang="en-US" spc="-10" dirty="0">
                <a:latin typeface="Arial"/>
                <a:cs typeface="Arial"/>
              </a:rPr>
              <a:t>web </a:t>
            </a:r>
            <a:r>
              <a:rPr lang="en-US" spc="-5" dirty="0">
                <a:latin typeface="Arial"/>
                <a:cs typeface="Arial"/>
              </a:rPr>
              <a:t>service </a:t>
            </a:r>
            <a:r>
              <a:rPr lang="en-US" spc="-10" dirty="0">
                <a:latin typeface="Arial"/>
                <a:cs typeface="Arial"/>
              </a:rPr>
              <a:t>in </a:t>
            </a:r>
            <a:r>
              <a:rPr lang="en-US" spc="-5" dirty="0">
                <a:latin typeface="Arial"/>
                <a:cs typeface="Arial"/>
              </a:rPr>
              <a:t>URI</a:t>
            </a:r>
            <a:r>
              <a:rPr lang="en-US" spc="-20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form.</a:t>
            </a:r>
          </a:p>
          <a:p>
            <a:pPr marL="12700" marR="120014">
              <a:lnSpc>
                <a:spcPct val="100000"/>
              </a:lnSpc>
            </a:pPr>
            <a:r>
              <a:rPr lang="en-US" dirty="0">
                <a:latin typeface="Arial"/>
                <a:cs typeface="Arial"/>
              </a:rPr>
              <a:t>The </a:t>
            </a:r>
            <a:r>
              <a:rPr lang="en-US" spc="-5" dirty="0">
                <a:latin typeface="Arial"/>
                <a:cs typeface="Arial"/>
              </a:rPr>
              <a:t>request is intercepted by the </a:t>
            </a:r>
            <a:r>
              <a:rPr lang="en-US" spc="-5" dirty="0" err="1">
                <a:latin typeface="Arial"/>
                <a:cs typeface="Arial"/>
              </a:rPr>
              <a:t>DispatcherServlet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which </a:t>
            </a:r>
            <a:r>
              <a:rPr lang="en-US" spc="-5" dirty="0">
                <a:latin typeface="Arial"/>
                <a:cs typeface="Arial"/>
              </a:rPr>
              <a:t>looks </a:t>
            </a:r>
            <a:r>
              <a:rPr lang="en-US" dirty="0">
                <a:latin typeface="Arial"/>
                <a:cs typeface="Arial"/>
              </a:rPr>
              <a:t>for </a:t>
            </a:r>
            <a:r>
              <a:rPr lang="en-US" spc="-5" dirty="0">
                <a:latin typeface="Arial"/>
                <a:cs typeface="Arial"/>
              </a:rPr>
              <a:t>Handler  Mappings and its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type.</a:t>
            </a:r>
            <a:endParaRPr lang="en-US" dirty="0">
              <a:latin typeface="Arial"/>
              <a:cs typeface="Arial"/>
            </a:endParaRPr>
          </a:p>
          <a:p>
            <a:pPr marL="12700" marR="222885">
              <a:lnSpc>
                <a:spcPct val="100000"/>
              </a:lnSpc>
              <a:buChar char="•"/>
              <a:tabLst>
                <a:tab pos="92710" algn="l"/>
              </a:tabLst>
            </a:pPr>
            <a:r>
              <a:rPr lang="en-US" spc="-5" dirty="0">
                <a:latin typeface="Arial"/>
                <a:cs typeface="Arial"/>
              </a:rPr>
              <a:t>The </a:t>
            </a:r>
            <a:r>
              <a:rPr lang="en-US" spc="-10" dirty="0">
                <a:latin typeface="Arial"/>
                <a:cs typeface="Arial"/>
              </a:rPr>
              <a:t>Handler Mappings </a:t>
            </a:r>
            <a:r>
              <a:rPr lang="en-US" spc="-5" dirty="0">
                <a:latin typeface="Arial"/>
                <a:cs typeface="Arial"/>
              </a:rPr>
              <a:t>section defined </a:t>
            </a:r>
            <a:r>
              <a:rPr lang="en-US" spc="-10" dirty="0">
                <a:latin typeface="Arial"/>
                <a:cs typeface="Arial"/>
              </a:rPr>
              <a:t>in the application </a:t>
            </a:r>
            <a:r>
              <a:rPr lang="en-US" spc="-5" dirty="0">
                <a:latin typeface="Arial"/>
                <a:cs typeface="Arial"/>
              </a:rPr>
              <a:t>context file </a:t>
            </a:r>
            <a:r>
              <a:rPr lang="en-US" spc="-10" dirty="0">
                <a:latin typeface="Arial"/>
                <a:cs typeface="Arial"/>
              </a:rPr>
              <a:t>tells  </a:t>
            </a:r>
            <a:r>
              <a:rPr lang="en-US" spc="-5" dirty="0" err="1">
                <a:latin typeface="Arial"/>
                <a:cs typeface="Arial"/>
              </a:rPr>
              <a:t>DispatcherServlet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which </a:t>
            </a:r>
            <a:r>
              <a:rPr lang="en-US" spc="-5" dirty="0">
                <a:latin typeface="Arial"/>
                <a:cs typeface="Arial"/>
              </a:rPr>
              <a:t>strategy to use to find controllers based on the  incoming</a:t>
            </a:r>
            <a:r>
              <a:rPr lang="en-US" spc="-25" dirty="0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request.</a:t>
            </a:r>
            <a:endParaRPr lang="en-US" dirty="0">
              <a:latin typeface="Arial"/>
              <a:cs typeface="Arial"/>
            </a:endParaRPr>
          </a:p>
          <a:p>
            <a:pPr marL="12700" marR="338455">
              <a:lnSpc>
                <a:spcPct val="100000"/>
              </a:lnSpc>
              <a:buChar char="•"/>
              <a:tabLst>
                <a:tab pos="92710" algn="l"/>
              </a:tabLst>
            </a:pPr>
            <a:r>
              <a:rPr lang="en-US" spc="-10" dirty="0">
                <a:latin typeface="Arial"/>
                <a:cs typeface="Arial"/>
              </a:rPr>
              <a:t>Spring MVC </a:t>
            </a:r>
            <a:r>
              <a:rPr lang="en-US" spc="-5" dirty="0">
                <a:latin typeface="Arial"/>
                <a:cs typeface="Arial"/>
              </a:rPr>
              <a:t>supports three different </a:t>
            </a:r>
            <a:r>
              <a:rPr lang="en-US" spc="-15" dirty="0">
                <a:latin typeface="Arial"/>
                <a:cs typeface="Arial"/>
              </a:rPr>
              <a:t>types </a:t>
            </a:r>
            <a:r>
              <a:rPr lang="en-US" spc="-5" dirty="0">
                <a:latin typeface="Arial"/>
                <a:cs typeface="Arial"/>
              </a:rPr>
              <a:t>of mapping request </a:t>
            </a:r>
            <a:r>
              <a:rPr lang="en-US" spc="-10" dirty="0">
                <a:latin typeface="Arial"/>
                <a:cs typeface="Arial"/>
              </a:rPr>
              <a:t>URIs </a:t>
            </a:r>
            <a:r>
              <a:rPr lang="en-US" spc="-5" dirty="0">
                <a:latin typeface="Arial"/>
                <a:cs typeface="Arial"/>
              </a:rPr>
              <a:t>to  controllers: annotation, </a:t>
            </a:r>
            <a:r>
              <a:rPr lang="en-US" dirty="0">
                <a:latin typeface="Arial"/>
                <a:cs typeface="Arial"/>
              </a:rPr>
              <a:t>name </a:t>
            </a:r>
            <a:r>
              <a:rPr lang="en-US" spc="-5" dirty="0">
                <a:latin typeface="Arial"/>
                <a:cs typeface="Arial"/>
              </a:rPr>
              <a:t>conventions and explicit</a:t>
            </a:r>
            <a:r>
              <a:rPr lang="en-US" spc="-35" dirty="0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mappings.</a:t>
            </a:r>
            <a:endParaRPr lang="en-US" dirty="0">
              <a:latin typeface="Arial"/>
              <a:cs typeface="Arial"/>
            </a:endParaRPr>
          </a:p>
          <a:p>
            <a:pPr marL="12700" marR="19685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Requests are processed by the Controller and the response is returned to the  </a:t>
            </a:r>
            <a:r>
              <a:rPr lang="en-US" spc="-5" dirty="0" err="1">
                <a:latin typeface="Arial"/>
                <a:cs typeface="Arial"/>
              </a:rPr>
              <a:t>DispatcherServlet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which </a:t>
            </a:r>
            <a:r>
              <a:rPr lang="en-US" spc="-5" dirty="0">
                <a:latin typeface="Arial"/>
                <a:cs typeface="Arial"/>
              </a:rPr>
              <a:t>then dispatches to the </a:t>
            </a:r>
            <a:r>
              <a:rPr lang="en-US" spc="-10" dirty="0">
                <a:latin typeface="Arial"/>
                <a:cs typeface="Arial"/>
              </a:rPr>
              <a:t>view.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755" y="734342"/>
            <a:ext cx="184344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Instructor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Notes: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8" y="15942"/>
            <a:ext cx="10052078" cy="896791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5</a:t>
            </a:fld>
            <a:endParaRPr spc="-5" dirty="0"/>
          </a:p>
        </p:txBody>
      </p:sp>
      <p:sp>
        <p:nvSpPr>
          <p:cNvPr id="10" name="Rectangle 9"/>
          <p:cNvSpPr/>
          <p:nvPr/>
        </p:nvSpPr>
        <p:spPr>
          <a:xfrm>
            <a:off x="0" y="7523797"/>
            <a:ext cx="100806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latin typeface="Arial"/>
                <a:cs typeface="Arial"/>
              </a:rPr>
              <a:t>Spring has a list of </a:t>
            </a:r>
            <a:r>
              <a:rPr lang="en-US" spc="-5" dirty="0" err="1">
                <a:latin typeface="Arial"/>
                <a:cs typeface="Arial"/>
              </a:rPr>
              <a:t>HttpMessageConverters</a:t>
            </a:r>
            <a:r>
              <a:rPr lang="en-US" spc="-5" dirty="0">
                <a:latin typeface="Arial"/>
                <a:cs typeface="Arial"/>
              </a:rPr>
              <a:t> registered </a:t>
            </a:r>
            <a:r>
              <a:rPr lang="en-US" spc="-10" dirty="0">
                <a:latin typeface="Arial"/>
                <a:cs typeface="Arial"/>
              </a:rPr>
              <a:t>in </a:t>
            </a:r>
            <a:r>
              <a:rPr lang="en-US" spc="-5" dirty="0">
                <a:latin typeface="Arial"/>
                <a:cs typeface="Arial"/>
              </a:rPr>
              <a:t>the background. </a:t>
            </a:r>
            <a:r>
              <a:rPr lang="en-US" dirty="0">
                <a:latin typeface="Arial"/>
                <a:cs typeface="Arial"/>
              </a:rPr>
              <a:t>The  </a:t>
            </a:r>
            <a:r>
              <a:rPr lang="en-US" spc="-5" dirty="0">
                <a:latin typeface="Arial"/>
                <a:cs typeface="Arial"/>
              </a:rPr>
              <a:t>responsibility of the </a:t>
            </a:r>
            <a:r>
              <a:rPr lang="en-US" spc="-5" dirty="0" err="1">
                <a:latin typeface="Arial"/>
                <a:cs typeface="Arial"/>
              </a:rPr>
              <a:t>HTTPMessageConverter</a:t>
            </a:r>
            <a:r>
              <a:rPr lang="en-US" spc="-5" dirty="0">
                <a:latin typeface="Arial"/>
                <a:cs typeface="Arial"/>
              </a:rPr>
              <a:t> is to convert the request body to  a specific class and back to the response body again, depending on a  predefined </a:t>
            </a:r>
            <a:r>
              <a:rPr lang="en-US" spc="5" dirty="0">
                <a:latin typeface="Arial"/>
                <a:cs typeface="Arial"/>
              </a:rPr>
              <a:t>mime </a:t>
            </a:r>
            <a:r>
              <a:rPr lang="en-US" spc="-10" dirty="0">
                <a:latin typeface="Arial"/>
                <a:cs typeface="Arial"/>
              </a:rPr>
              <a:t>type. Every </a:t>
            </a:r>
            <a:r>
              <a:rPr lang="en-US" dirty="0">
                <a:latin typeface="Arial"/>
                <a:cs typeface="Arial"/>
              </a:rPr>
              <a:t>time </a:t>
            </a:r>
            <a:r>
              <a:rPr lang="en-US" spc="-5" dirty="0">
                <a:latin typeface="Arial"/>
                <a:cs typeface="Arial"/>
              </a:rPr>
              <a:t>an issued request hits @</a:t>
            </a:r>
            <a:r>
              <a:rPr lang="en-US" spc="-5" dirty="0" err="1">
                <a:latin typeface="Arial"/>
                <a:cs typeface="Arial"/>
              </a:rPr>
              <a:t>ResponseBody</a:t>
            </a:r>
            <a:r>
              <a:rPr lang="en-US" spc="-5" dirty="0">
                <a:latin typeface="Arial"/>
                <a:cs typeface="Arial"/>
              </a:rPr>
              <a:t>,  Spring loops through all registered </a:t>
            </a:r>
            <a:r>
              <a:rPr lang="en-US" spc="-5" dirty="0" err="1">
                <a:latin typeface="Arial"/>
                <a:cs typeface="Arial"/>
              </a:rPr>
              <a:t>HTTPMessageConverters</a:t>
            </a:r>
            <a:r>
              <a:rPr lang="en-US" spc="-5" dirty="0">
                <a:latin typeface="Arial"/>
                <a:cs typeface="Arial"/>
              </a:rPr>
              <a:t> seeking the first  that </a:t>
            </a:r>
            <a:r>
              <a:rPr lang="en-US" dirty="0">
                <a:latin typeface="Arial"/>
                <a:cs typeface="Arial"/>
              </a:rPr>
              <a:t>fits </a:t>
            </a:r>
            <a:r>
              <a:rPr lang="en-US" spc="-5" dirty="0">
                <a:latin typeface="Arial"/>
                <a:cs typeface="Arial"/>
              </a:rPr>
              <a:t>the </a:t>
            </a:r>
            <a:r>
              <a:rPr lang="en-US" spc="-10" dirty="0">
                <a:latin typeface="Arial"/>
                <a:cs typeface="Arial"/>
              </a:rPr>
              <a:t>given </a:t>
            </a:r>
            <a:r>
              <a:rPr lang="en-US" spc="5" dirty="0">
                <a:latin typeface="Arial"/>
                <a:cs typeface="Arial"/>
              </a:rPr>
              <a:t>mime </a:t>
            </a:r>
            <a:r>
              <a:rPr lang="en-US" spc="-15" dirty="0">
                <a:latin typeface="Arial"/>
                <a:cs typeface="Arial"/>
              </a:rPr>
              <a:t>type </a:t>
            </a:r>
            <a:r>
              <a:rPr lang="en-US" spc="-5" dirty="0">
                <a:latin typeface="Arial"/>
                <a:cs typeface="Arial"/>
              </a:rPr>
              <a:t>and class, and then uses it </a:t>
            </a:r>
            <a:r>
              <a:rPr lang="en-US" dirty="0">
                <a:latin typeface="Arial"/>
                <a:cs typeface="Arial"/>
              </a:rPr>
              <a:t>for </a:t>
            </a:r>
            <a:r>
              <a:rPr lang="en-US" spc="-5" dirty="0">
                <a:latin typeface="Arial"/>
                <a:cs typeface="Arial"/>
              </a:rPr>
              <a:t>the actual  conversion.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25" y="14979"/>
            <a:ext cx="10053477" cy="898614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6</a:t>
            </a:fld>
            <a:endParaRPr spc="-5" dirty="0"/>
          </a:p>
        </p:txBody>
      </p:sp>
      <p:sp>
        <p:nvSpPr>
          <p:cNvPr id="10" name="Rectangle 9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5712" y="2290762"/>
            <a:ext cx="72390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31115">
              <a:lnSpc>
                <a:spcPct val="100000"/>
              </a:lnSpc>
              <a:spcBef>
                <a:spcPts val="100"/>
              </a:spcBef>
            </a:pPr>
            <a:r>
              <a:rPr lang="en-US" sz="2000" spc="-5" dirty="0">
                <a:latin typeface="Arial"/>
                <a:cs typeface="Arial"/>
              </a:rPr>
              <a:t>REST(Representational </a:t>
            </a:r>
            <a:r>
              <a:rPr lang="en-US" sz="2000" dirty="0">
                <a:latin typeface="Arial"/>
                <a:cs typeface="Arial"/>
              </a:rPr>
              <a:t>State </a:t>
            </a:r>
            <a:r>
              <a:rPr lang="en-US" sz="2000" spc="-5" dirty="0">
                <a:latin typeface="Arial"/>
                <a:cs typeface="Arial"/>
              </a:rPr>
              <a:t>Transfer) is an architectural </a:t>
            </a:r>
            <a:r>
              <a:rPr lang="en-US" sz="2000" dirty="0">
                <a:latin typeface="Arial"/>
                <a:cs typeface="Arial"/>
              </a:rPr>
              <a:t>style </a:t>
            </a:r>
            <a:r>
              <a:rPr lang="en-US" sz="2000" spc="-5" dirty="0">
                <a:latin typeface="Arial"/>
                <a:cs typeface="Arial"/>
              </a:rPr>
              <a:t>with which </a:t>
            </a:r>
            <a:r>
              <a:rPr lang="en-US" sz="2000" spc="10" dirty="0">
                <a:latin typeface="Arial"/>
                <a:cs typeface="Arial"/>
              </a:rPr>
              <a:t>Web  </a:t>
            </a:r>
            <a:r>
              <a:rPr lang="en-US" sz="2000" spc="-5" dirty="0">
                <a:latin typeface="Arial"/>
                <a:cs typeface="Arial"/>
              </a:rPr>
              <a:t>Services </a:t>
            </a:r>
            <a:r>
              <a:rPr lang="en-US" sz="2000" dirty="0">
                <a:latin typeface="Arial"/>
                <a:cs typeface="Arial"/>
              </a:rPr>
              <a:t>can </a:t>
            </a:r>
            <a:r>
              <a:rPr lang="en-US" sz="2000" spc="-5" dirty="0">
                <a:latin typeface="Arial"/>
                <a:cs typeface="Arial"/>
              </a:rPr>
              <a:t>be </a:t>
            </a:r>
            <a:r>
              <a:rPr lang="en-US" sz="2000" dirty="0">
                <a:latin typeface="Arial"/>
                <a:cs typeface="Arial"/>
              </a:rPr>
              <a:t>designed that </a:t>
            </a:r>
            <a:r>
              <a:rPr lang="en-US" sz="2000" spc="-5" dirty="0">
                <a:latin typeface="Arial"/>
                <a:cs typeface="Arial"/>
              </a:rPr>
              <a:t>serves </a:t>
            </a:r>
            <a:r>
              <a:rPr lang="en-US" sz="2000" dirty="0">
                <a:latin typeface="Arial"/>
                <a:cs typeface="Arial"/>
              </a:rPr>
              <a:t>resources based </a:t>
            </a:r>
            <a:r>
              <a:rPr lang="en-US" sz="2000" spc="-5" dirty="0">
                <a:latin typeface="Arial"/>
                <a:cs typeface="Arial"/>
              </a:rPr>
              <a:t>on </a:t>
            </a:r>
            <a:r>
              <a:rPr lang="en-US" sz="2000" dirty="0">
                <a:latin typeface="Arial"/>
                <a:cs typeface="Arial"/>
              </a:rPr>
              <a:t>the request from client. A  </a:t>
            </a:r>
            <a:r>
              <a:rPr lang="en-US" sz="2000" spc="5" dirty="0">
                <a:latin typeface="Arial"/>
                <a:cs typeface="Arial"/>
              </a:rPr>
              <a:t>Web </a:t>
            </a:r>
            <a:r>
              <a:rPr lang="en-US" sz="2000" spc="-5" dirty="0">
                <a:latin typeface="Arial"/>
                <a:cs typeface="Arial"/>
              </a:rPr>
              <a:t>Service is a unit </a:t>
            </a:r>
            <a:r>
              <a:rPr lang="en-US" sz="2000" dirty="0">
                <a:latin typeface="Arial"/>
                <a:cs typeface="Arial"/>
              </a:rPr>
              <a:t>of managed code, that can </a:t>
            </a:r>
            <a:r>
              <a:rPr lang="en-US" sz="2000" spc="-5" dirty="0">
                <a:latin typeface="Arial"/>
                <a:cs typeface="Arial"/>
              </a:rPr>
              <a:t>be invoked </a:t>
            </a:r>
            <a:r>
              <a:rPr lang="en-US" sz="2000" dirty="0">
                <a:latin typeface="Arial"/>
                <a:cs typeface="Arial"/>
              </a:rPr>
              <a:t>using </a:t>
            </a:r>
            <a:r>
              <a:rPr lang="en-US" sz="2000" spc="-10" dirty="0">
                <a:latin typeface="Arial"/>
                <a:cs typeface="Arial"/>
              </a:rPr>
              <a:t>HTTP </a:t>
            </a:r>
            <a:r>
              <a:rPr lang="en-US" sz="2000" dirty="0">
                <a:latin typeface="Arial"/>
                <a:cs typeface="Arial"/>
              </a:rPr>
              <a:t>requests.  </a:t>
            </a:r>
            <a:r>
              <a:rPr lang="en-US" sz="2000" spc="-10" dirty="0">
                <a:latin typeface="Arial"/>
                <a:cs typeface="Arial"/>
              </a:rPr>
              <a:t>You </a:t>
            </a:r>
            <a:r>
              <a:rPr lang="en-US" sz="2000" spc="-5" dirty="0">
                <a:latin typeface="Arial"/>
                <a:cs typeface="Arial"/>
              </a:rPr>
              <a:t>develop </a:t>
            </a:r>
            <a:r>
              <a:rPr lang="en-US" sz="2000" dirty="0">
                <a:latin typeface="Arial"/>
                <a:cs typeface="Arial"/>
              </a:rPr>
              <a:t>the core functionality of </a:t>
            </a:r>
            <a:r>
              <a:rPr lang="en-US" sz="2000" spc="-5" dirty="0">
                <a:latin typeface="Arial"/>
                <a:cs typeface="Arial"/>
              </a:rPr>
              <a:t>your application, deploy </a:t>
            </a:r>
            <a:r>
              <a:rPr lang="en-US" sz="2000" dirty="0">
                <a:latin typeface="Arial"/>
                <a:cs typeface="Arial"/>
              </a:rPr>
              <a:t>it </a:t>
            </a:r>
            <a:r>
              <a:rPr lang="en-US" sz="2000" spc="-5" dirty="0">
                <a:latin typeface="Arial"/>
                <a:cs typeface="Arial"/>
              </a:rPr>
              <a:t>in a server and expose  </a:t>
            </a:r>
            <a:r>
              <a:rPr lang="en-US" sz="2000" dirty="0">
                <a:latin typeface="Arial"/>
                <a:cs typeface="Arial"/>
              </a:rPr>
              <a:t>to the </a:t>
            </a:r>
            <a:r>
              <a:rPr lang="en-US" sz="2000" spc="-5" dirty="0">
                <a:latin typeface="Arial"/>
                <a:cs typeface="Arial"/>
              </a:rPr>
              <a:t>network. </a:t>
            </a:r>
            <a:r>
              <a:rPr lang="en-US" sz="2000" dirty="0">
                <a:latin typeface="Arial"/>
                <a:cs typeface="Arial"/>
              </a:rPr>
              <a:t>Once it </a:t>
            </a:r>
            <a:r>
              <a:rPr lang="en-US" sz="2000" spc="-5" dirty="0">
                <a:latin typeface="Arial"/>
                <a:cs typeface="Arial"/>
              </a:rPr>
              <a:t>is exposed, </a:t>
            </a:r>
            <a:r>
              <a:rPr lang="en-US" sz="2000" dirty="0">
                <a:latin typeface="Arial"/>
                <a:cs typeface="Arial"/>
              </a:rPr>
              <a:t>it can </a:t>
            </a:r>
            <a:r>
              <a:rPr lang="en-US" sz="2000" spc="-5" dirty="0">
                <a:latin typeface="Arial"/>
                <a:cs typeface="Arial"/>
              </a:rPr>
              <a:t>be </a:t>
            </a:r>
            <a:r>
              <a:rPr lang="en-US" sz="2000" dirty="0">
                <a:latin typeface="Arial"/>
                <a:cs typeface="Arial"/>
              </a:rPr>
              <a:t>accessed using </a:t>
            </a:r>
            <a:r>
              <a:rPr lang="en-US" sz="2000" spc="-5" dirty="0">
                <a:latin typeface="Arial"/>
                <a:cs typeface="Arial"/>
              </a:rPr>
              <a:t>URI's through </a:t>
            </a:r>
            <a:r>
              <a:rPr lang="en-US" sz="2000" spc="-10" dirty="0">
                <a:latin typeface="Arial"/>
                <a:cs typeface="Arial"/>
              </a:rPr>
              <a:t>HTTP  </a:t>
            </a:r>
            <a:r>
              <a:rPr lang="en-US" sz="2000" dirty="0">
                <a:latin typeface="Arial"/>
                <a:cs typeface="Arial"/>
              </a:rPr>
              <a:t>requests from </a:t>
            </a:r>
            <a:r>
              <a:rPr lang="en-US" sz="2000" spc="-5" dirty="0">
                <a:latin typeface="Arial"/>
                <a:cs typeface="Arial"/>
              </a:rPr>
              <a:t>a variety </a:t>
            </a:r>
            <a:r>
              <a:rPr lang="en-US" sz="2000" dirty="0">
                <a:latin typeface="Arial"/>
                <a:cs typeface="Arial"/>
              </a:rPr>
              <a:t>of client </a:t>
            </a:r>
            <a:r>
              <a:rPr lang="en-US" sz="2000" spc="-5" dirty="0">
                <a:latin typeface="Arial"/>
                <a:cs typeface="Arial"/>
              </a:rPr>
              <a:t>applications. </a:t>
            </a:r>
            <a:r>
              <a:rPr lang="en-US" sz="2000" dirty="0">
                <a:latin typeface="Arial"/>
                <a:cs typeface="Arial"/>
              </a:rPr>
              <a:t>Instead of repeating the same  </a:t>
            </a:r>
            <a:r>
              <a:rPr lang="en-US" sz="2000" spc="-5" dirty="0">
                <a:latin typeface="Arial"/>
                <a:cs typeface="Arial"/>
              </a:rPr>
              <a:t>functionality in </a:t>
            </a:r>
            <a:r>
              <a:rPr lang="en-US" sz="2000" dirty="0">
                <a:latin typeface="Arial"/>
                <a:cs typeface="Arial"/>
              </a:rPr>
              <a:t>multiple client </a:t>
            </a:r>
            <a:r>
              <a:rPr lang="en-US" sz="2000" spc="-5" dirty="0">
                <a:latin typeface="Arial"/>
                <a:cs typeface="Arial"/>
              </a:rPr>
              <a:t>(web, </a:t>
            </a:r>
            <a:r>
              <a:rPr lang="en-US" sz="2000" dirty="0">
                <a:latin typeface="Arial"/>
                <a:cs typeface="Arial"/>
              </a:rPr>
              <a:t>desktop </a:t>
            </a:r>
            <a:r>
              <a:rPr lang="en-US" sz="2000" spc="-5" dirty="0">
                <a:latin typeface="Arial"/>
                <a:cs typeface="Arial"/>
              </a:rPr>
              <a:t>and </a:t>
            </a:r>
            <a:r>
              <a:rPr lang="en-US" sz="2000" dirty="0">
                <a:latin typeface="Arial"/>
                <a:cs typeface="Arial"/>
              </a:rPr>
              <a:t>mobile) applications, </a:t>
            </a:r>
            <a:r>
              <a:rPr lang="en-US" sz="2000" spc="-5" dirty="0">
                <a:latin typeface="Arial"/>
                <a:cs typeface="Arial"/>
              </a:rPr>
              <a:t>you write </a:t>
            </a:r>
            <a:r>
              <a:rPr lang="en-US" sz="2000" dirty="0">
                <a:latin typeface="Arial"/>
                <a:cs typeface="Arial"/>
              </a:rPr>
              <a:t>it once  </a:t>
            </a:r>
            <a:r>
              <a:rPr lang="en-US" sz="2000" spc="-5" dirty="0">
                <a:latin typeface="Arial"/>
                <a:cs typeface="Arial"/>
              </a:rPr>
              <a:t>and </a:t>
            </a:r>
            <a:r>
              <a:rPr lang="en-US" sz="2000" dirty="0">
                <a:latin typeface="Arial"/>
                <a:cs typeface="Arial"/>
              </a:rPr>
              <a:t>access it </a:t>
            </a:r>
            <a:r>
              <a:rPr lang="en-US" sz="2000" spc="-5" dirty="0">
                <a:latin typeface="Arial"/>
                <a:cs typeface="Arial"/>
              </a:rPr>
              <a:t>in all </a:t>
            </a:r>
            <a:r>
              <a:rPr lang="en-US" sz="2000" dirty="0">
                <a:latin typeface="Arial"/>
                <a:cs typeface="Arial"/>
              </a:rPr>
              <a:t>the</a:t>
            </a:r>
            <a:r>
              <a:rPr lang="en-US" sz="2000" spc="-65" dirty="0">
                <a:latin typeface="Arial"/>
                <a:cs typeface="Arial"/>
              </a:rPr>
              <a:t> </a:t>
            </a:r>
            <a:r>
              <a:rPr lang="en-US" sz="2000" spc="-5" dirty="0">
                <a:latin typeface="Arial"/>
                <a:cs typeface="Arial"/>
              </a:rPr>
              <a:t>applications.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000" dirty="0">
              <a:latin typeface="Arial"/>
              <a:cs typeface="Arial"/>
            </a:endParaRPr>
          </a:p>
          <a:p>
            <a:pPr marL="12700" marR="74930">
              <a:lnSpc>
                <a:spcPct val="100000"/>
              </a:lnSpc>
            </a:pPr>
            <a:r>
              <a:rPr lang="en-US" sz="2000" dirty="0">
                <a:latin typeface="Arial"/>
                <a:cs typeface="Arial"/>
              </a:rPr>
              <a:t>In the </a:t>
            </a:r>
            <a:r>
              <a:rPr lang="en-US" sz="2000" spc="-5" dirty="0">
                <a:latin typeface="Arial"/>
                <a:cs typeface="Arial"/>
              </a:rPr>
              <a:t>above </a:t>
            </a:r>
            <a:r>
              <a:rPr lang="en-US" sz="2000" dirty="0">
                <a:latin typeface="Arial"/>
                <a:cs typeface="Arial"/>
              </a:rPr>
              <a:t>diagram, from the time that </a:t>
            </a:r>
            <a:r>
              <a:rPr lang="en-US" sz="2000" spc="-5" dirty="0">
                <a:latin typeface="Arial"/>
                <a:cs typeface="Arial"/>
              </a:rPr>
              <a:t>a </a:t>
            </a:r>
            <a:r>
              <a:rPr lang="en-US" sz="2000" dirty="0">
                <a:latin typeface="Arial"/>
                <a:cs typeface="Arial"/>
              </a:rPr>
              <a:t>request </a:t>
            </a:r>
            <a:r>
              <a:rPr lang="en-US" sz="2000" spc="-5" dirty="0">
                <a:latin typeface="Arial"/>
                <a:cs typeface="Arial"/>
              </a:rPr>
              <a:t>is received by Spring </a:t>
            </a:r>
            <a:r>
              <a:rPr lang="en-US" sz="2000" dirty="0">
                <a:latin typeface="Arial"/>
                <a:cs typeface="Arial"/>
              </a:rPr>
              <a:t>until the time  that a response is returned to the client, many pieces of Spring Restful </a:t>
            </a:r>
            <a:r>
              <a:rPr lang="en-US" sz="2000" spc="-5" dirty="0" err="1">
                <a:latin typeface="Arial"/>
                <a:cs typeface="Arial"/>
              </a:rPr>
              <a:t>webservices</a:t>
            </a:r>
            <a:r>
              <a:rPr lang="en-US" sz="2000" spc="-5" dirty="0">
                <a:latin typeface="Arial"/>
                <a:cs typeface="Arial"/>
              </a:rPr>
              <a:t>  are</a:t>
            </a:r>
            <a:r>
              <a:rPr lang="en-US" sz="2000" spc="-15" dirty="0">
                <a:latin typeface="Arial"/>
                <a:cs typeface="Arial"/>
              </a:rPr>
              <a:t> </a:t>
            </a:r>
            <a:r>
              <a:rPr lang="en-US" sz="2000" spc="-5" dirty="0">
                <a:latin typeface="Arial"/>
                <a:cs typeface="Arial"/>
              </a:rPr>
              <a:t>involved.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0950" y="714912"/>
            <a:ext cx="731996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2000" spc="-5" dirty="0">
                <a:latin typeface="Arial"/>
                <a:cs typeface="Arial"/>
              </a:rPr>
              <a:t>The </a:t>
            </a:r>
            <a:r>
              <a:rPr lang="en-US" sz="2000" dirty="0">
                <a:latin typeface="Arial"/>
                <a:cs typeface="Arial"/>
              </a:rPr>
              <a:t>process starts </a:t>
            </a:r>
            <a:r>
              <a:rPr lang="en-US" sz="2000" spc="-5" dirty="0">
                <a:latin typeface="Arial"/>
                <a:cs typeface="Arial"/>
              </a:rPr>
              <a:t>when a </a:t>
            </a:r>
            <a:r>
              <a:rPr lang="en-US" sz="2000" dirty="0">
                <a:latin typeface="Arial"/>
                <a:cs typeface="Arial"/>
              </a:rPr>
              <a:t>client </a:t>
            </a:r>
            <a:r>
              <a:rPr lang="en-US" sz="2000" spc="-5" dirty="0">
                <a:latin typeface="Arial"/>
                <a:cs typeface="Arial"/>
              </a:rPr>
              <a:t>(typically a </a:t>
            </a:r>
            <a:r>
              <a:rPr lang="en-US" sz="2000" spc="-10" dirty="0">
                <a:latin typeface="Arial"/>
                <a:cs typeface="Arial"/>
              </a:rPr>
              <a:t>web </a:t>
            </a:r>
            <a:r>
              <a:rPr lang="en-US" sz="2000" spc="-5" dirty="0">
                <a:latin typeface="Arial"/>
                <a:cs typeface="Arial"/>
              </a:rPr>
              <a:t>browser) </a:t>
            </a:r>
            <a:r>
              <a:rPr lang="en-US" sz="2000" dirty="0">
                <a:latin typeface="Arial"/>
                <a:cs typeface="Arial"/>
              </a:rPr>
              <a:t>sends </a:t>
            </a:r>
            <a:r>
              <a:rPr lang="en-US" sz="2000" spc="-5" dirty="0">
                <a:latin typeface="Arial"/>
                <a:cs typeface="Arial"/>
              </a:rPr>
              <a:t>a </a:t>
            </a:r>
            <a:r>
              <a:rPr lang="en-US" sz="2000" dirty="0">
                <a:latin typeface="Arial"/>
                <a:cs typeface="Arial"/>
              </a:rPr>
              <a:t>request. It </a:t>
            </a:r>
            <a:r>
              <a:rPr lang="en-US" sz="2000" spc="-5" dirty="0">
                <a:latin typeface="Arial"/>
                <a:cs typeface="Arial"/>
              </a:rPr>
              <a:t>is </a:t>
            </a:r>
            <a:r>
              <a:rPr lang="en-US" sz="2000" dirty="0">
                <a:latin typeface="Arial"/>
                <a:cs typeface="Arial"/>
              </a:rPr>
              <a:t>first  </a:t>
            </a:r>
            <a:r>
              <a:rPr lang="en-US" sz="2000" spc="-5" dirty="0">
                <a:latin typeface="Arial"/>
                <a:cs typeface="Arial"/>
              </a:rPr>
              <a:t>received by a </a:t>
            </a:r>
            <a:r>
              <a:rPr lang="en-US" sz="2000" spc="-5" dirty="0" err="1">
                <a:latin typeface="Arial"/>
                <a:cs typeface="Arial"/>
              </a:rPr>
              <a:t>DispatcherServlet</a:t>
            </a:r>
            <a:r>
              <a:rPr lang="en-US" sz="2000" spc="-5" dirty="0">
                <a:latin typeface="Arial"/>
                <a:cs typeface="Arial"/>
              </a:rPr>
              <a:t>. </a:t>
            </a:r>
            <a:r>
              <a:rPr lang="en-US" sz="2000" dirty="0">
                <a:latin typeface="Arial"/>
                <a:cs typeface="Arial"/>
              </a:rPr>
              <a:t>Like most Java-based </a:t>
            </a:r>
            <a:r>
              <a:rPr lang="en-US" sz="2000" spc="-10" dirty="0">
                <a:latin typeface="Arial"/>
                <a:cs typeface="Arial"/>
              </a:rPr>
              <a:t>MVC </a:t>
            </a:r>
            <a:r>
              <a:rPr lang="en-US" sz="2000" dirty="0">
                <a:latin typeface="Arial"/>
                <a:cs typeface="Arial"/>
              </a:rPr>
              <a:t>frameworks, </a:t>
            </a:r>
            <a:r>
              <a:rPr lang="en-US" sz="2000" spc="-5" dirty="0">
                <a:latin typeface="Arial"/>
                <a:cs typeface="Arial"/>
              </a:rPr>
              <a:t>Spring </a:t>
            </a:r>
            <a:r>
              <a:rPr lang="en-US" sz="2000" spc="-10" dirty="0">
                <a:latin typeface="Arial"/>
                <a:cs typeface="Arial"/>
              </a:rPr>
              <a:t>MVC  </a:t>
            </a:r>
            <a:r>
              <a:rPr lang="en-US" sz="2000" dirty="0">
                <a:latin typeface="Arial"/>
                <a:cs typeface="Arial"/>
              </a:rPr>
              <a:t>uses </a:t>
            </a:r>
            <a:r>
              <a:rPr lang="en-US" sz="2000" spc="-5" dirty="0">
                <a:latin typeface="Arial"/>
                <a:cs typeface="Arial"/>
              </a:rPr>
              <a:t>a </a:t>
            </a:r>
            <a:r>
              <a:rPr lang="en-US" sz="2000" dirty="0">
                <a:latin typeface="Arial"/>
                <a:cs typeface="Arial"/>
              </a:rPr>
              <a:t>front-controller </a:t>
            </a:r>
            <a:r>
              <a:rPr lang="en-US" sz="2000" spc="-5" dirty="0" err="1">
                <a:latin typeface="Arial"/>
                <a:cs typeface="Arial"/>
              </a:rPr>
              <a:t>servlet</a:t>
            </a:r>
            <a:r>
              <a:rPr lang="en-US" sz="2000" spc="-5" dirty="0">
                <a:latin typeface="Arial"/>
                <a:cs typeface="Arial"/>
              </a:rPr>
              <a:t> (here </a:t>
            </a:r>
            <a:r>
              <a:rPr lang="en-US" sz="2000" dirty="0" err="1">
                <a:latin typeface="Arial"/>
                <a:cs typeface="Arial"/>
              </a:rPr>
              <a:t>DispatcherServlet</a:t>
            </a:r>
            <a:r>
              <a:rPr lang="en-US" sz="2000" dirty="0">
                <a:latin typeface="Arial"/>
                <a:cs typeface="Arial"/>
              </a:rPr>
              <a:t>) to intercept requests. </a:t>
            </a:r>
            <a:r>
              <a:rPr lang="en-US" sz="2000" spc="-5" dirty="0">
                <a:latin typeface="Arial"/>
                <a:cs typeface="Arial"/>
              </a:rPr>
              <a:t>This in  </a:t>
            </a:r>
            <a:r>
              <a:rPr lang="en-US" sz="2000" dirty="0">
                <a:latin typeface="Arial"/>
                <a:cs typeface="Arial"/>
              </a:rPr>
              <a:t>turn </a:t>
            </a:r>
            <a:r>
              <a:rPr lang="en-US" sz="2000" spc="-5" dirty="0">
                <a:latin typeface="Arial"/>
                <a:cs typeface="Arial"/>
              </a:rPr>
              <a:t>delegates responsibility </a:t>
            </a:r>
            <a:r>
              <a:rPr lang="en-US" sz="2000" dirty="0">
                <a:latin typeface="Arial"/>
                <a:cs typeface="Arial"/>
              </a:rPr>
              <a:t>for </a:t>
            </a:r>
            <a:r>
              <a:rPr lang="en-US" sz="2000" spc="-5" dirty="0">
                <a:latin typeface="Arial"/>
                <a:cs typeface="Arial"/>
              </a:rPr>
              <a:t>a </a:t>
            </a:r>
            <a:r>
              <a:rPr lang="en-US" sz="2000" dirty="0">
                <a:latin typeface="Arial"/>
                <a:cs typeface="Arial"/>
              </a:rPr>
              <a:t>request to </a:t>
            </a:r>
            <a:r>
              <a:rPr lang="en-US" sz="2000" spc="-5" dirty="0">
                <a:latin typeface="Arial"/>
                <a:cs typeface="Arial"/>
              </a:rPr>
              <a:t>other </a:t>
            </a:r>
            <a:r>
              <a:rPr lang="en-US" sz="2000" dirty="0">
                <a:latin typeface="Arial"/>
                <a:cs typeface="Arial"/>
              </a:rPr>
              <a:t>components of </a:t>
            </a:r>
            <a:r>
              <a:rPr lang="en-US" sz="2000" spc="-5" dirty="0">
                <a:latin typeface="Arial"/>
                <a:cs typeface="Arial"/>
              </a:rPr>
              <a:t>an </a:t>
            </a:r>
            <a:r>
              <a:rPr lang="en-US" sz="2000" dirty="0">
                <a:latin typeface="Arial"/>
                <a:cs typeface="Arial"/>
              </a:rPr>
              <a:t>application for  actual</a:t>
            </a:r>
            <a:r>
              <a:rPr lang="en-US" sz="2000" spc="-2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processing.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000" dirty="0">
              <a:latin typeface="Arial"/>
              <a:cs typeface="Arial"/>
            </a:endParaRPr>
          </a:p>
          <a:p>
            <a:pPr marL="12700" marR="41910">
              <a:lnSpc>
                <a:spcPct val="100000"/>
              </a:lnSpc>
            </a:pPr>
            <a:r>
              <a:rPr lang="en-US" sz="2000" spc="-5" dirty="0">
                <a:latin typeface="Arial"/>
                <a:cs typeface="Arial"/>
              </a:rPr>
              <a:t>The Spring </a:t>
            </a:r>
            <a:r>
              <a:rPr lang="en-US" sz="2000" spc="-10" dirty="0">
                <a:latin typeface="Arial"/>
                <a:cs typeface="Arial"/>
              </a:rPr>
              <a:t>MVC </a:t>
            </a:r>
            <a:r>
              <a:rPr lang="en-US" sz="2000" dirty="0">
                <a:latin typeface="Arial"/>
                <a:cs typeface="Arial"/>
              </a:rPr>
              <a:t>uses </a:t>
            </a:r>
            <a:r>
              <a:rPr lang="en-US" sz="2000" spc="-5" dirty="0">
                <a:latin typeface="Arial"/>
                <a:cs typeface="Arial"/>
              </a:rPr>
              <a:t>a Controller </a:t>
            </a:r>
            <a:r>
              <a:rPr lang="en-US" sz="2000" dirty="0">
                <a:latin typeface="Arial"/>
                <a:cs typeface="Arial"/>
              </a:rPr>
              <a:t>component for </a:t>
            </a:r>
            <a:r>
              <a:rPr lang="en-US" sz="2000" spc="-5" dirty="0">
                <a:latin typeface="Arial"/>
                <a:cs typeface="Arial"/>
              </a:rPr>
              <a:t>handling </a:t>
            </a:r>
            <a:r>
              <a:rPr lang="en-US" sz="2000" dirty="0">
                <a:latin typeface="Arial"/>
                <a:cs typeface="Arial"/>
              </a:rPr>
              <a:t>the request. But </a:t>
            </a:r>
            <a:r>
              <a:rPr lang="en-US" sz="2000" spc="-5" dirty="0">
                <a:latin typeface="Arial"/>
                <a:cs typeface="Arial"/>
              </a:rPr>
              <a:t>a typical  </a:t>
            </a:r>
            <a:r>
              <a:rPr lang="en-US" sz="2000" dirty="0">
                <a:latin typeface="Arial"/>
                <a:cs typeface="Arial"/>
              </a:rPr>
              <a:t>application may </a:t>
            </a:r>
            <a:r>
              <a:rPr lang="en-US" sz="2000" spc="-5" dirty="0">
                <a:latin typeface="Arial"/>
                <a:cs typeface="Arial"/>
              </a:rPr>
              <a:t>have several </a:t>
            </a:r>
            <a:r>
              <a:rPr lang="en-US" sz="2000" dirty="0">
                <a:latin typeface="Arial"/>
                <a:cs typeface="Arial"/>
              </a:rPr>
              <a:t>controllers. </a:t>
            </a:r>
            <a:r>
              <a:rPr lang="en-US" sz="2000" spc="-5" dirty="0">
                <a:latin typeface="Arial"/>
                <a:cs typeface="Arial"/>
              </a:rPr>
              <a:t>To </a:t>
            </a:r>
            <a:r>
              <a:rPr lang="en-US" sz="2000" dirty="0">
                <a:latin typeface="Arial"/>
                <a:cs typeface="Arial"/>
              </a:rPr>
              <a:t>determine </a:t>
            </a:r>
            <a:r>
              <a:rPr lang="en-US" sz="2000" spc="-5" dirty="0">
                <a:latin typeface="Arial"/>
                <a:cs typeface="Arial"/>
              </a:rPr>
              <a:t>which </a:t>
            </a:r>
            <a:r>
              <a:rPr lang="en-US" sz="2000" dirty="0">
                <a:latin typeface="Arial"/>
                <a:cs typeface="Arial"/>
              </a:rPr>
              <a:t>controller should </a:t>
            </a:r>
            <a:r>
              <a:rPr lang="en-US" sz="2000" spc="-5" dirty="0">
                <a:latin typeface="Arial"/>
                <a:cs typeface="Arial"/>
              </a:rPr>
              <a:t>handle  </a:t>
            </a:r>
            <a:r>
              <a:rPr lang="en-US" sz="2000" dirty="0">
                <a:latin typeface="Arial"/>
                <a:cs typeface="Arial"/>
              </a:rPr>
              <a:t>the request, </a:t>
            </a:r>
            <a:r>
              <a:rPr lang="en-US" sz="2000" spc="-5" dirty="0" err="1">
                <a:latin typeface="Arial"/>
                <a:cs typeface="Arial"/>
              </a:rPr>
              <a:t>DispatcherServlet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starts </a:t>
            </a:r>
            <a:r>
              <a:rPr lang="en-US" sz="2000" spc="-5" dirty="0">
                <a:latin typeface="Arial"/>
                <a:cs typeface="Arial"/>
              </a:rPr>
              <a:t>by querying one or </a:t>
            </a:r>
            <a:r>
              <a:rPr lang="en-US" sz="2000" dirty="0">
                <a:latin typeface="Arial"/>
                <a:cs typeface="Arial"/>
              </a:rPr>
              <a:t>more </a:t>
            </a:r>
            <a:r>
              <a:rPr lang="en-US" sz="2000" spc="-5" dirty="0" err="1">
                <a:latin typeface="Arial"/>
                <a:cs typeface="Arial"/>
              </a:rPr>
              <a:t>HandlerMappings</a:t>
            </a:r>
            <a:r>
              <a:rPr lang="en-US" sz="2000" spc="-5" dirty="0">
                <a:latin typeface="Arial"/>
                <a:cs typeface="Arial"/>
              </a:rPr>
              <a:t>. </a:t>
            </a:r>
            <a:r>
              <a:rPr lang="en-US" sz="2000" dirty="0">
                <a:latin typeface="Arial"/>
                <a:cs typeface="Arial"/>
              </a:rPr>
              <a:t>A  </a:t>
            </a:r>
            <a:r>
              <a:rPr lang="en-US" sz="2000" spc="-5" dirty="0" err="1">
                <a:latin typeface="Arial"/>
                <a:cs typeface="Arial"/>
              </a:rPr>
              <a:t>HandlerMapping</a:t>
            </a:r>
            <a:r>
              <a:rPr lang="en-US" sz="2000" spc="-5" dirty="0">
                <a:latin typeface="Arial"/>
                <a:cs typeface="Arial"/>
              </a:rPr>
              <a:t> typically </a:t>
            </a:r>
            <a:r>
              <a:rPr lang="en-US" sz="2000" dirty="0">
                <a:latin typeface="Arial"/>
                <a:cs typeface="Arial"/>
              </a:rPr>
              <a:t>maps </a:t>
            </a:r>
            <a:r>
              <a:rPr lang="en-US" sz="2000" spc="-5" dirty="0">
                <a:latin typeface="Arial"/>
                <a:cs typeface="Arial"/>
              </a:rPr>
              <a:t>URL </a:t>
            </a:r>
            <a:r>
              <a:rPr lang="en-US" sz="2000" dirty="0">
                <a:latin typeface="Arial"/>
                <a:cs typeface="Arial"/>
              </a:rPr>
              <a:t>patterns to</a:t>
            </a:r>
            <a:r>
              <a:rPr lang="en-US" sz="2000" spc="-5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RestControllers</a:t>
            </a:r>
            <a:r>
              <a:rPr lang="en-US" sz="2000" dirty="0">
                <a:latin typeface="Arial"/>
                <a:cs typeface="Arial"/>
              </a:rPr>
              <a:t>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000" dirty="0">
              <a:latin typeface="Arial"/>
              <a:cs typeface="Arial"/>
            </a:endParaRPr>
          </a:p>
          <a:p>
            <a:pPr marL="12700" marR="48260">
              <a:lnSpc>
                <a:spcPct val="100000"/>
              </a:lnSpc>
              <a:spcBef>
                <a:spcPts val="5"/>
              </a:spcBef>
            </a:pPr>
            <a:r>
              <a:rPr lang="en-US" sz="2000" dirty="0">
                <a:latin typeface="Arial"/>
                <a:cs typeface="Arial"/>
              </a:rPr>
              <a:t>Once the </a:t>
            </a:r>
            <a:r>
              <a:rPr lang="en-US" sz="2000" spc="-5" dirty="0" err="1">
                <a:latin typeface="Arial"/>
                <a:cs typeface="Arial"/>
              </a:rPr>
              <a:t>DispatcherServlet</a:t>
            </a:r>
            <a:r>
              <a:rPr lang="en-US" sz="2000" spc="-5" dirty="0">
                <a:latin typeface="Arial"/>
                <a:cs typeface="Arial"/>
              </a:rPr>
              <a:t> has a appropriate </a:t>
            </a:r>
            <a:r>
              <a:rPr lang="en-US" sz="2000" dirty="0" err="1">
                <a:latin typeface="Arial"/>
                <a:cs typeface="Arial"/>
              </a:rPr>
              <a:t>RestController</a:t>
            </a:r>
            <a:r>
              <a:rPr lang="en-US" sz="2000" dirty="0">
                <a:latin typeface="Arial"/>
                <a:cs typeface="Arial"/>
              </a:rPr>
              <a:t> selected, it dispatches  the request to that </a:t>
            </a:r>
            <a:r>
              <a:rPr lang="en-US" sz="2000" spc="-5" dirty="0">
                <a:latin typeface="Arial"/>
                <a:cs typeface="Arial"/>
              </a:rPr>
              <a:t>Controller which </a:t>
            </a:r>
            <a:r>
              <a:rPr lang="en-US" sz="2000" dirty="0">
                <a:latin typeface="Arial"/>
                <a:cs typeface="Arial"/>
              </a:rPr>
              <a:t>performs the business </a:t>
            </a:r>
            <a:r>
              <a:rPr lang="en-US" sz="2000" spc="-5" dirty="0">
                <a:latin typeface="Arial"/>
                <a:cs typeface="Arial"/>
              </a:rPr>
              <a:t>logic (a </a:t>
            </a:r>
            <a:r>
              <a:rPr lang="en-US" sz="2000" dirty="0">
                <a:latin typeface="Arial"/>
                <a:cs typeface="Arial"/>
              </a:rPr>
              <a:t>well-designed  </a:t>
            </a:r>
            <a:r>
              <a:rPr lang="en-US" sz="2000" dirty="0" err="1">
                <a:latin typeface="Arial"/>
                <a:cs typeface="Arial"/>
              </a:rPr>
              <a:t>RestController</a:t>
            </a:r>
            <a:r>
              <a:rPr lang="en-US" sz="2000" dirty="0">
                <a:latin typeface="Arial"/>
                <a:cs typeface="Arial"/>
              </a:rPr>
              <a:t> object </a:t>
            </a:r>
            <a:r>
              <a:rPr lang="en-US" sz="2000" spc="-5" dirty="0">
                <a:latin typeface="Arial"/>
                <a:cs typeface="Arial"/>
              </a:rPr>
              <a:t>delegates responsibility </a:t>
            </a:r>
            <a:r>
              <a:rPr lang="en-US" sz="2000" dirty="0">
                <a:latin typeface="Arial"/>
                <a:cs typeface="Arial"/>
              </a:rPr>
              <a:t>of business </a:t>
            </a:r>
            <a:r>
              <a:rPr lang="en-US" sz="2000" spc="-5" dirty="0">
                <a:latin typeface="Arial"/>
                <a:cs typeface="Arial"/>
              </a:rPr>
              <a:t>logic </a:t>
            </a:r>
            <a:r>
              <a:rPr lang="en-US" sz="2000" dirty="0">
                <a:latin typeface="Arial"/>
                <a:cs typeface="Arial"/>
              </a:rPr>
              <a:t>to </a:t>
            </a:r>
            <a:r>
              <a:rPr lang="en-US" sz="2000" spc="-5" dirty="0">
                <a:latin typeface="Arial"/>
                <a:cs typeface="Arial"/>
              </a:rPr>
              <a:t>one or </a:t>
            </a:r>
            <a:r>
              <a:rPr lang="en-US" sz="2000" dirty="0">
                <a:latin typeface="Arial"/>
                <a:cs typeface="Arial"/>
              </a:rPr>
              <a:t>more </a:t>
            </a:r>
            <a:r>
              <a:rPr lang="en-US" sz="2000" spc="-5" dirty="0">
                <a:latin typeface="Arial"/>
                <a:cs typeface="Arial"/>
              </a:rPr>
              <a:t>service  </a:t>
            </a:r>
            <a:r>
              <a:rPr lang="en-US" sz="2000" dirty="0">
                <a:latin typeface="Arial"/>
                <a:cs typeface="Arial"/>
              </a:rPr>
              <a:t>objects). </a:t>
            </a:r>
            <a:r>
              <a:rPr lang="en-US" sz="2000" spc="-5" dirty="0">
                <a:latin typeface="Arial"/>
                <a:cs typeface="Arial"/>
              </a:rPr>
              <a:t>Upon </a:t>
            </a:r>
            <a:r>
              <a:rPr lang="en-US" sz="2000" dirty="0">
                <a:latin typeface="Arial"/>
                <a:cs typeface="Arial"/>
              </a:rPr>
              <a:t>completion of business logic, </a:t>
            </a:r>
            <a:r>
              <a:rPr lang="en-US" sz="2000" spc="-5" dirty="0" err="1">
                <a:latin typeface="Arial"/>
                <a:cs typeface="Arial"/>
              </a:rPr>
              <a:t>HTTPResponse</a:t>
            </a:r>
            <a:r>
              <a:rPr lang="en-US" sz="2000" spc="-5" dirty="0">
                <a:latin typeface="Arial"/>
                <a:cs typeface="Arial"/>
              </a:rPr>
              <a:t> is generated and </a:t>
            </a:r>
            <a:r>
              <a:rPr lang="en-US" sz="2000" dirty="0">
                <a:latin typeface="Arial"/>
                <a:cs typeface="Arial"/>
              </a:rPr>
              <a:t>sent  back to the</a:t>
            </a:r>
            <a:r>
              <a:rPr lang="en-US" sz="2000" spc="-4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client.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755" y="734342"/>
            <a:ext cx="184344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Instructor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Notes: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923" y="178647"/>
            <a:ext cx="45960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Introduction to Web </a:t>
            </a:r>
            <a:r>
              <a:rPr sz="1200" spc="-5" dirty="0">
                <a:latin typeface="Arial"/>
                <a:cs typeface="Arial"/>
              </a:rPr>
              <a:t>Services </a:t>
            </a:r>
            <a:r>
              <a:rPr sz="1200" dirty="0">
                <a:latin typeface="Arial"/>
                <a:cs typeface="Arial"/>
              </a:rPr>
              <a:t>(SOAP &amp;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3647" y="178647"/>
            <a:ext cx="22980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Working with </a:t>
            </a:r>
            <a:r>
              <a:rPr sz="1200" dirty="0">
                <a:latin typeface="Arial"/>
                <a:cs typeface="Arial"/>
              </a:rPr>
              <a:t>JAX -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0053477" cy="900112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Page</a:t>
            </a:r>
            <a:r>
              <a:rPr spc="-50" dirty="0"/>
              <a:t> </a:t>
            </a:r>
            <a:r>
              <a:rPr spc="-5" dirty="0"/>
              <a:t>07-</a:t>
            </a:r>
            <a:fld id="{81D60167-4931-47E6-BA6A-407CBD079E47}" type="slidenum">
              <a:rPr spc="-5" dirty="0"/>
              <a:pPr marL="12700">
                <a:lnSpc>
                  <a:spcPct val="100000"/>
                </a:lnSpc>
              </a:pPr>
              <a:t>9</a:t>
            </a:fld>
            <a:endParaRPr spc="-5" dirty="0"/>
          </a:p>
        </p:txBody>
      </p:sp>
      <p:sp>
        <p:nvSpPr>
          <p:cNvPr id="9" name="Rectangle 8"/>
          <p:cNvSpPr/>
          <p:nvPr/>
        </p:nvSpPr>
        <p:spPr>
          <a:xfrm>
            <a:off x="9078912" y="0"/>
            <a:ext cx="1001713" cy="9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1480</Words>
  <Application>Microsoft Office PowerPoint</Application>
  <PresentationFormat>Custom</PresentationFormat>
  <Paragraphs>148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ClassBook-LessonXX</dc:title>
  <dc:creator>iGATE</dc:creator>
  <cp:lastModifiedBy>KiranKumar Kurra</cp:lastModifiedBy>
  <cp:revision>3</cp:revision>
  <dcterms:created xsi:type="dcterms:W3CDTF">2020-06-05T20:10:14Z</dcterms:created>
  <dcterms:modified xsi:type="dcterms:W3CDTF">2021-06-09T09:30:39Z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2020-02-15T00:00:00Z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2020-06-05T00:00:00Z</vt:filetime>
  </property>
</Properties>
</file>